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9144000" cy="6858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NKidIi2GpRFfXztl3P3TNm3aB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573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748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628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08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92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22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00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497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87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5172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134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82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817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cisdz.hr/" TargetMode="External"/><Relationship Id="rId4" Type="http://schemas.openxmlformats.org/officeDocument/2006/relationships/hyperlink" Target="https://ci-sdz.h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349332" y="4349074"/>
            <a:ext cx="6637255" cy="114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,,Ne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možeš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očekivati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drugačiji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rezultat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ako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stvari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radiš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uvijek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isti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način</a:t>
            </a:r>
            <a:r>
              <a:rPr lang="en-GB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endParaRPr dirty="0"/>
          </a:p>
        </p:txBody>
      </p:sp>
      <p:sp>
        <p:nvSpPr>
          <p:cNvPr id="93" name="Google Shape;93;p1"/>
          <p:cNvSpPr/>
          <p:nvPr/>
        </p:nvSpPr>
        <p:spPr>
          <a:xfrm>
            <a:off x="-684" y="2"/>
            <a:ext cx="3799103" cy="3822917"/>
          </a:xfrm>
          <a:custGeom>
            <a:avLst/>
            <a:gdLst/>
            <a:ahLst/>
            <a:cxnLst/>
            <a:rect l="l" t="t" r="r" b="b"/>
            <a:pathLst>
              <a:path w="3799103" h="3822917" extrusionOk="0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7881589" y="2057400"/>
            <a:ext cx="4310411" cy="4800600"/>
          </a:xfrm>
          <a:custGeom>
            <a:avLst/>
            <a:gdLst/>
            <a:ahLst/>
            <a:cxnLst/>
            <a:rect l="l" t="t" r="r" b="b"/>
            <a:pathLst>
              <a:path w="4180773" h="4656219" extrusionOk="0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497624" y="0"/>
            <a:ext cx="3383280" cy="2942512"/>
          </a:xfrm>
          <a:custGeom>
            <a:avLst/>
            <a:gdLst/>
            <a:ahLst/>
            <a:cxnLst/>
            <a:rect l="l" t="t" r="r" b="b"/>
            <a:pathLst>
              <a:path w="3383280" h="2942512" extrusionOk="0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l="7456" r="6652"/>
          <a:stretch/>
        </p:blipFill>
        <p:spPr>
          <a:xfrm>
            <a:off x="8627165" y="4548350"/>
            <a:ext cx="3323645" cy="94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213" y="1332531"/>
            <a:ext cx="3328072" cy="8819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9326880" y="3822919"/>
            <a:ext cx="20911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 nije cilj.</a:t>
            </a:r>
            <a:b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 je stav!</a:t>
            </a:r>
            <a:b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9898" y="727943"/>
            <a:ext cx="2509303" cy="74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1444DB-D37E-1D67-F753-A1A41146F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10" y="6069101"/>
            <a:ext cx="7772400" cy="4944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 txBox="1">
            <a:spLocks noGrp="1"/>
          </p:cNvSpPr>
          <p:nvPr>
            <p:ph type="title"/>
          </p:nvPr>
        </p:nvSpPr>
        <p:spPr>
          <a:xfrm>
            <a:off x="594359" y="1209086"/>
            <a:ext cx="4241111" cy="406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GB" sz="4600" b="1"/>
              <a:t>Ovakvi projekti korisni su svima uključenima…</a:t>
            </a:r>
            <a:endParaRPr sz="4600" b="1"/>
          </a:p>
        </p:txBody>
      </p:sp>
      <p:grpSp>
        <p:nvGrpSpPr>
          <p:cNvPr id="272" name="Google Shape;272;p11"/>
          <p:cNvGrpSpPr/>
          <p:nvPr/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273" name="Google Shape;273;p11"/>
            <p:cNvSpPr/>
            <p:nvPr/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11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" name="Google Shape;294;p11"/>
          <p:cNvGrpSpPr/>
          <p:nvPr/>
        </p:nvGrpSpPr>
        <p:grpSpPr>
          <a:xfrm>
            <a:off x="5614416" y="458206"/>
            <a:ext cx="6117335" cy="5694698"/>
            <a:chOff x="0" y="1006"/>
            <a:chExt cx="6117335" cy="5694698"/>
          </a:xfrm>
        </p:grpSpPr>
        <p:sp>
          <p:nvSpPr>
            <p:cNvPr id="295" name="Google Shape;295;p11"/>
            <p:cNvSpPr/>
            <p:nvPr/>
          </p:nvSpPr>
          <p:spPr>
            <a:xfrm>
              <a:off x="0" y="4288216"/>
              <a:ext cx="6117335" cy="1407488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 txBox="1"/>
            <p:nvPr/>
          </p:nvSpPr>
          <p:spPr>
            <a:xfrm>
              <a:off x="0" y="4288216"/>
              <a:ext cx="6117335" cy="1407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Škole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kroz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ovaj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projekt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rade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uspostavi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sustava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pružanja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podrške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cjelovitom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razvoju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darovitih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svih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ostalih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učenika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 rot="10800000">
              <a:off x="0" y="2144611"/>
              <a:ext cx="6117335" cy="216471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 txBox="1"/>
            <p:nvPr/>
          </p:nvSpPr>
          <p:spPr>
            <a:xfrm>
              <a:off x="0" y="2144611"/>
              <a:ext cx="6117335" cy="140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Odgojno-obrazovni djelatnici dobivaju informaciju o potencijalima svojih učenika, ali imaju priliku i razvijati svoja znanja i vještine kroz pripremu i provedbu ovog projekta.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 rot="10800000">
              <a:off x="0" y="1006"/>
              <a:ext cx="6117335" cy="216471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0" y="1006"/>
              <a:ext cx="6117335" cy="1406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Učenici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roditelji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dobivaju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informaciju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o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potencijalnoj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darovitosti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STEM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području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mogućnost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uključivanja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programe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za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razvoj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tih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potencijala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2"/>
          <p:cNvSpPr txBox="1">
            <a:spLocks noGrp="1"/>
          </p:cNvSpPr>
          <p:nvPr>
            <p:ph type="title"/>
          </p:nvPr>
        </p:nvSpPr>
        <p:spPr>
          <a:xfrm>
            <a:off x="643468" y="643467"/>
            <a:ext cx="4804064" cy="557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 b="1" i="1"/>
              <a:t>Pozivamo vas…</a:t>
            </a:r>
            <a:endParaRPr sz="3600" b="1" i="1"/>
          </a:p>
        </p:txBody>
      </p:sp>
      <p:sp>
        <p:nvSpPr>
          <p:cNvPr id="307" name="Google Shape;307;p12"/>
          <p:cNvSpPr/>
          <p:nvPr/>
        </p:nvSpPr>
        <p:spPr>
          <a:xfrm rot="2700000">
            <a:off x="-415188" y="-231223"/>
            <a:ext cx="1409491" cy="1876653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2"/>
          <p:cNvSpPr/>
          <p:nvPr/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2"/>
          <p:cNvSpPr txBox="1">
            <a:spLocks noGrp="1"/>
          </p:cNvSpPr>
          <p:nvPr>
            <p:ph type="body" idx="1"/>
          </p:nvPr>
        </p:nvSpPr>
        <p:spPr>
          <a:xfrm>
            <a:off x="6090998" y="643467"/>
            <a:ext cx="5457533" cy="557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 err="1"/>
              <a:t>Dajte</a:t>
            </a:r>
            <a:r>
              <a:rPr lang="en-GB" sz="2000" dirty="0"/>
              <a:t> </a:t>
            </a:r>
            <a:r>
              <a:rPr lang="en-GB" sz="2000" dirty="0" err="1"/>
              <a:t>suglasnost</a:t>
            </a:r>
            <a:r>
              <a:rPr lang="en-GB" sz="2000" dirty="0"/>
              <a:t> za </a:t>
            </a:r>
            <a:r>
              <a:rPr lang="en-GB" sz="2000" dirty="0" err="1"/>
              <a:t>sudjelovanje</a:t>
            </a:r>
            <a:r>
              <a:rPr lang="en-GB" sz="2000" dirty="0"/>
              <a:t> </a:t>
            </a:r>
            <a:r>
              <a:rPr lang="en-GB" sz="2000" dirty="0" err="1"/>
              <a:t>Vašeg</a:t>
            </a:r>
            <a:r>
              <a:rPr lang="en-GB" sz="2000" dirty="0"/>
              <a:t> </a:t>
            </a:r>
            <a:r>
              <a:rPr lang="en-GB" sz="2000" dirty="0" err="1"/>
              <a:t>djeteta</a:t>
            </a:r>
            <a:r>
              <a:rPr lang="en-GB" sz="2000" dirty="0"/>
              <a:t> u </a:t>
            </a:r>
            <a:r>
              <a:rPr lang="en-GB" sz="2000" dirty="0" err="1"/>
              <a:t>ovom</a:t>
            </a:r>
            <a:r>
              <a:rPr lang="en-GB" sz="2000" dirty="0"/>
              <a:t> </a:t>
            </a:r>
            <a:r>
              <a:rPr lang="en-GB" sz="2000" dirty="0" err="1"/>
              <a:t>testiranju</a:t>
            </a:r>
            <a:r>
              <a:rPr lang="en-GB" sz="2000" dirty="0"/>
              <a:t>, bez </a:t>
            </a:r>
            <a:r>
              <a:rPr lang="en-GB" sz="2000" dirty="0" err="1"/>
              <a:t>obzira</a:t>
            </a:r>
            <a:r>
              <a:rPr lang="en-GB" sz="2000" dirty="0"/>
              <a:t> </a:t>
            </a:r>
            <a:r>
              <a:rPr lang="en-GB" sz="2000" dirty="0" err="1"/>
              <a:t>mislite</a:t>
            </a:r>
            <a:r>
              <a:rPr lang="en-GB" sz="2000" dirty="0"/>
              <a:t> li da je </a:t>
            </a:r>
            <a:r>
              <a:rPr lang="en-GB" sz="2000" dirty="0" err="1"/>
              <a:t>dijete</a:t>
            </a:r>
            <a:r>
              <a:rPr lang="en-GB" sz="2000" dirty="0"/>
              <a:t> </a:t>
            </a:r>
            <a:r>
              <a:rPr lang="en-GB" sz="2000" dirty="0" err="1"/>
              <a:t>potencijalno</a:t>
            </a:r>
            <a:r>
              <a:rPr lang="en-GB" sz="2000" dirty="0"/>
              <a:t> </a:t>
            </a:r>
            <a:r>
              <a:rPr lang="en-GB" sz="2000" dirty="0" err="1"/>
              <a:t>darovito</a:t>
            </a:r>
            <a:r>
              <a:rPr lang="en-GB" sz="2000" dirty="0"/>
              <a:t>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 err="1"/>
              <a:t>Rezultati</a:t>
            </a:r>
            <a:r>
              <a:rPr lang="en-GB" sz="2000" dirty="0"/>
              <a:t> </a:t>
            </a:r>
            <a:r>
              <a:rPr lang="en-GB" sz="2000" dirty="0" err="1"/>
              <a:t>ovog</a:t>
            </a:r>
            <a:r>
              <a:rPr lang="en-GB" sz="2000" dirty="0"/>
              <a:t> </a:t>
            </a:r>
            <a:r>
              <a:rPr lang="en-GB" sz="2000" dirty="0" err="1"/>
              <a:t>projekta</a:t>
            </a:r>
            <a:r>
              <a:rPr lang="en-GB" sz="2000" dirty="0"/>
              <a:t> </a:t>
            </a:r>
            <a:r>
              <a:rPr lang="en-GB" sz="2000" dirty="0" err="1"/>
              <a:t>koristit</a:t>
            </a:r>
            <a:r>
              <a:rPr lang="en-GB" sz="2000" dirty="0"/>
              <a:t> </a:t>
            </a:r>
            <a:r>
              <a:rPr lang="en-GB" sz="2000" dirty="0" err="1"/>
              <a:t>će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Vašem</a:t>
            </a:r>
            <a:r>
              <a:rPr lang="en-GB" sz="2000" dirty="0"/>
              <a:t> </a:t>
            </a:r>
            <a:r>
              <a:rPr lang="en-GB" sz="2000" dirty="0" err="1"/>
              <a:t>djetetu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njegovoj</a:t>
            </a:r>
            <a:r>
              <a:rPr lang="en-GB" sz="2000" dirty="0"/>
              <a:t> </a:t>
            </a:r>
            <a:r>
              <a:rPr lang="en-GB" sz="2000" dirty="0" err="1"/>
              <a:t>školi</a:t>
            </a:r>
            <a:r>
              <a:rPr lang="en-GB" sz="2000" dirty="0"/>
              <a:t>, </a:t>
            </a:r>
            <a:r>
              <a:rPr lang="en-GB" sz="2000" dirty="0" err="1"/>
              <a:t>tako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cijeloj</a:t>
            </a:r>
            <a:r>
              <a:rPr lang="en-GB" sz="2000" dirty="0"/>
              <a:t> </a:t>
            </a:r>
            <a:r>
              <a:rPr lang="en-GB" sz="2000" dirty="0" err="1"/>
              <a:t>županiji</a:t>
            </a:r>
            <a:r>
              <a:rPr lang="en-GB" sz="20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/>
              <a:t>Ovo je </a:t>
            </a:r>
            <a:r>
              <a:rPr lang="en-GB" sz="2000" dirty="0" err="1"/>
              <a:t>korak</a:t>
            </a:r>
            <a:r>
              <a:rPr lang="en-GB" sz="2000" dirty="0"/>
              <a:t> </a:t>
            </a:r>
            <a:r>
              <a:rPr lang="en-GB" sz="2000" dirty="0" err="1"/>
              <a:t>prema</a:t>
            </a:r>
            <a:r>
              <a:rPr lang="en-GB" sz="2000" dirty="0"/>
              <a:t> </a:t>
            </a:r>
            <a:r>
              <a:rPr lang="en-GB" sz="2000" dirty="0" err="1"/>
              <a:t>izgradnji</a:t>
            </a:r>
            <a:r>
              <a:rPr lang="en-GB" sz="2000" dirty="0"/>
              <a:t> </a:t>
            </a:r>
            <a:r>
              <a:rPr lang="en-GB" sz="2000" dirty="0" err="1"/>
              <a:t>sustava</a:t>
            </a:r>
            <a:r>
              <a:rPr lang="en-GB" sz="2000" dirty="0"/>
              <a:t> koji </a:t>
            </a:r>
            <a:r>
              <a:rPr lang="en-GB" sz="2000" dirty="0" err="1"/>
              <a:t>će</a:t>
            </a:r>
            <a:r>
              <a:rPr lang="en-GB" sz="2000" dirty="0"/>
              <a:t> </a:t>
            </a:r>
            <a:r>
              <a:rPr lang="en-GB" sz="2000" dirty="0" err="1"/>
              <a:t>pružati</a:t>
            </a:r>
            <a:r>
              <a:rPr lang="en-GB" sz="2000" dirty="0"/>
              <a:t> </a:t>
            </a:r>
            <a:r>
              <a:rPr lang="en-GB" sz="2000" dirty="0" err="1"/>
              <a:t>podršku</a:t>
            </a:r>
            <a:r>
              <a:rPr lang="en-GB" sz="2000" dirty="0"/>
              <a:t> </a:t>
            </a:r>
            <a:r>
              <a:rPr lang="en-GB" sz="2000" dirty="0" err="1"/>
              <a:t>potencijalno</a:t>
            </a:r>
            <a:r>
              <a:rPr lang="en-GB" sz="2000" dirty="0"/>
              <a:t> </a:t>
            </a:r>
            <a:r>
              <a:rPr lang="en-GB" sz="2000" dirty="0" err="1"/>
              <a:t>darovitim</a:t>
            </a:r>
            <a:r>
              <a:rPr lang="en-GB" sz="2000" dirty="0"/>
              <a:t> </a:t>
            </a:r>
            <a:r>
              <a:rPr lang="en-GB" sz="2000" dirty="0" err="1"/>
              <a:t>učenicima</a:t>
            </a:r>
            <a:r>
              <a:rPr lang="en-GB" sz="2000" dirty="0"/>
              <a:t>, </a:t>
            </a:r>
            <a:r>
              <a:rPr lang="en-GB" sz="2000" dirty="0" err="1"/>
              <a:t>ali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izgradnji</a:t>
            </a:r>
            <a:r>
              <a:rPr lang="en-GB" sz="2000" dirty="0"/>
              <a:t> </a:t>
            </a:r>
            <a:r>
              <a:rPr lang="en-GB" sz="2000" dirty="0" err="1"/>
              <a:t>boljeg</a:t>
            </a:r>
            <a:r>
              <a:rPr lang="en-GB" sz="2000" dirty="0"/>
              <a:t> </a:t>
            </a:r>
            <a:r>
              <a:rPr lang="en-GB" sz="2000" dirty="0" err="1"/>
              <a:t>odgojno-obrazovnog</a:t>
            </a:r>
            <a:r>
              <a:rPr lang="en-GB" sz="2000" dirty="0"/>
              <a:t> </a:t>
            </a:r>
            <a:r>
              <a:rPr lang="en-GB" sz="2000" dirty="0" err="1"/>
              <a:t>sustava</a:t>
            </a:r>
            <a:r>
              <a:rPr lang="en-GB" sz="2000" dirty="0"/>
              <a:t> u </a:t>
            </a:r>
            <a:r>
              <a:rPr lang="en-GB" sz="2000" dirty="0" err="1"/>
              <a:t>cjelini</a:t>
            </a:r>
            <a:r>
              <a:rPr lang="en-GB" sz="2000" dirty="0"/>
              <a:t>. </a:t>
            </a:r>
            <a:endParaRPr sz="2000" dirty="0"/>
          </a:p>
        </p:txBody>
      </p:sp>
      <p:sp>
        <p:nvSpPr>
          <p:cNvPr id="310" name="Google Shape;310;p12"/>
          <p:cNvSpPr/>
          <p:nvPr/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91CAB8-ADF5-3DC6-C64F-D232091EC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7" y="6019170"/>
            <a:ext cx="7772400" cy="4944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54276"/>
            </a:gs>
            <a:gs pos="43000">
              <a:srgbClr val="4875C5">
                <a:alpha val="92941"/>
              </a:srgbClr>
            </a:gs>
            <a:gs pos="100000">
              <a:srgbClr val="8DA9DB"/>
            </a:gs>
          </a:gsLst>
          <a:lin ang="16200000" scaled="0"/>
        </a:gra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4"/>
          <p:cNvPicPr preferRelativeResize="0"/>
          <p:nvPr/>
        </p:nvPicPr>
        <p:blipFill rotWithShape="1">
          <a:blip r:embed="rId3">
            <a:alphaModFix/>
          </a:blip>
          <a:srcRect r="37647" b="2"/>
          <a:stretch/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 extrusionOk="0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18" name="Google Shape;318;p14"/>
          <p:cNvSpPr/>
          <p:nvPr/>
        </p:nvSpPr>
        <p:spPr>
          <a:xfrm>
            <a:off x="1098248" y="1372729"/>
            <a:ext cx="4445000" cy="162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Izvrsnost nije cilj,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izvrsnost je stav!</a:t>
            </a: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641047" y="4805314"/>
            <a:ext cx="8051800" cy="148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Pratite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https://ci-sdz.hr/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https://www.facebook.com/cisdz.hr/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www.youtube.com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/channel/UCNllcpaomfZlipYgeiaT7Gg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rot="10800000">
            <a:off x="1219200" y="685800"/>
            <a:ext cx="10972800" cy="548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354324" y="-2853200"/>
            <a:ext cx="5486400" cy="1218895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435608" y="1061250"/>
            <a:ext cx="9596628" cy="540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Centar</a:t>
            </a:r>
            <a:r>
              <a:rPr lang="en-GB" sz="20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izvrsnosti</a:t>
            </a:r>
            <a:r>
              <a:rPr lang="en-GB" sz="20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Splitsko-dalmatinske</a:t>
            </a:r>
            <a:r>
              <a:rPr lang="en-GB" sz="20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županije</a:t>
            </a:r>
            <a:r>
              <a:rPr lang="en-GB" sz="2000" b="0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ustanova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promiče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 s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potencijalno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darovitim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učenicima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ciljem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stvaranja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okvira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rad s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darovitim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učenicima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Republici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Hrvatskoj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Također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trudimo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dijeliti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ono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naučili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tom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procesu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svima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koji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pomoći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darovitim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učenicima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ostvariti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svoj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potencijal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Misija</a:t>
            </a:r>
            <a:r>
              <a:rPr lang="en-GB" sz="20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Poticati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učenika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obrazovnog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sustava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Vizija</a:t>
            </a:r>
            <a:r>
              <a:rPr lang="en-GB" sz="20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20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Ostvarenje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punog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potencijala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svakog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izvrsnog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darovitog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učenika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SDŽ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RH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 descr="A picture containing brick,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5533" y="6227667"/>
            <a:ext cx="2561184" cy="535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6895967" y="6128792"/>
            <a:ext cx="2426521" cy="66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 nije cilj,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izvrsnost je stav!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1A02D0-E859-6EF4-404A-3F23775D2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722" y="157468"/>
            <a:ext cx="7772400" cy="49444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1295027" y="685797"/>
            <a:ext cx="5334747" cy="548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 dirty="0" err="1"/>
              <a:t>Temeljni</a:t>
            </a:r>
            <a:r>
              <a:rPr lang="en-GB" sz="2000" b="1" dirty="0"/>
              <a:t> </a:t>
            </a:r>
            <a:r>
              <a:rPr lang="en-GB" sz="2000" b="1" dirty="0" err="1"/>
              <a:t>ciljevi</a:t>
            </a:r>
            <a:r>
              <a:rPr lang="en-GB" sz="2000" b="1" dirty="0"/>
              <a:t> CI SDŽ </a:t>
            </a:r>
            <a:r>
              <a:rPr lang="en-GB" sz="2000" b="1" dirty="0" err="1"/>
              <a:t>su</a:t>
            </a:r>
            <a:r>
              <a:rPr lang="en-GB" sz="2000" b="1" dirty="0"/>
              <a:t>: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/>
              <a:t>Ispunjenje</a:t>
            </a:r>
            <a:r>
              <a:rPr lang="en-GB" sz="2000" dirty="0"/>
              <a:t> </a:t>
            </a:r>
            <a:r>
              <a:rPr lang="en-GB" sz="2000" dirty="0" err="1"/>
              <a:t>potencijala</a:t>
            </a:r>
            <a:r>
              <a:rPr lang="en-GB" sz="2000" dirty="0"/>
              <a:t> </a:t>
            </a:r>
            <a:r>
              <a:rPr lang="en-GB" sz="2000" dirty="0" err="1"/>
              <a:t>svakog</a:t>
            </a:r>
            <a:r>
              <a:rPr lang="en-GB" sz="2000" dirty="0"/>
              <a:t> </a:t>
            </a:r>
            <a:r>
              <a:rPr lang="en-GB" sz="2000" dirty="0" err="1"/>
              <a:t>darovitog</a:t>
            </a:r>
            <a:r>
              <a:rPr lang="en-GB" sz="2000" dirty="0"/>
              <a:t> </a:t>
            </a:r>
            <a:r>
              <a:rPr lang="en-GB" sz="2000" dirty="0" err="1"/>
              <a:t>djeteta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/>
              <a:t>Uspostava</a:t>
            </a:r>
            <a:r>
              <a:rPr lang="en-GB" sz="2000" dirty="0"/>
              <a:t> </a:t>
            </a:r>
            <a:r>
              <a:rPr lang="en-GB" sz="2000" dirty="0" err="1"/>
              <a:t>sustavnog</a:t>
            </a:r>
            <a:r>
              <a:rPr lang="en-GB" sz="2000" dirty="0"/>
              <a:t> </a:t>
            </a:r>
            <a:r>
              <a:rPr lang="en-GB" sz="2000" dirty="0" err="1"/>
              <a:t>pristupa</a:t>
            </a:r>
            <a:r>
              <a:rPr lang="en-GB" sz="2000" dirty="0"/>
              <a:t> </a:t>
            </a:r>
            <a:r>
              <a:rPr lang="en-GB" sz="2000" dirty="0" err="1"/>
              <a:t>identifikaciji</a:t>
            </a:r>
            <a:r>
              <a:rPr lang="en-GB" sz="2000" dirty="0"/>
              <a:t>, </a:t>
            </a:r>
            <a:r>
              <a:rPr lang="en-GB" sz="2000" dirty="0" err="1"/>
              <a:t>praćenju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podršci</a:t>
            </a:r>
            <a:r>
              <a:rPr lang="en-GB" sz="2000" dirty="0"/>
              <a:t> </a:t>
            </a:r>
            <a:r>
              <a:rPr lang="en-GB" sz="2000" dirty="0" err="1"/>
              <a:t>potencijalno</a:t>
            </a:r>
            <a:r>
              <a:rPr lang="en-GB" sz="2000" dirty="0"/>
              <a:t> </a:t>
            </a:r>
            <a:r>
              <a:rPr lang="en-GB" sz="2000" dirty="0" err="1"/>
              <a:t>darovitih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/>
              <a:t>Pružanje</a:t>
            </a:r>
            <a:r>
              <a:rPr lang="en-GB" sz="2000" dirty="0"/>
              <a:t> </a:t>
            </a:r>
            <a:r>
              <a:rPr lang="en-GB" sz="2000" dirty="0" err="1"/>
              <a:t>potpore</a:t>
            </a:r>
            <a:r>
              <a:rPr lang="en-GB" sz="2000" dirty="0"/>
              <a:t> </a:t>
            </a:r>
            <a:r>
              <a:rPr lang="en-GB" sz="2000" dirty="0" err="1"/>
              <a:t>odgojno-obrazovnim</a:t>
            </a:r>
            <a:r>
              <a:rPr lang="en-GB" sz="2000" dirty="0"/>
              <a:t> </a:t>
            </a:r>
            <a:r>
              <a:rPr lang="en-GB" sz="2000" dirty="0" err="1"/>
              <a:t>djelatnicima</a:t>
            </a:r>
            <a:r>
              <a:rPr lang="en-GB" sz="2000" dirty="0"/>
              <a:t> koji </a:t>
            </a:r>
            <a:r>
              <a:rPr lang="en-GB" sz="2000" dirty="0" err="1"/>
              <a:t>svakodnevno</a:t>
            </a:r>
            <a:r>
              <a:rPr lang="en-GB" sz="2000" dirty="0"/>
              <a:t> </a:t>
            </a:r>
            <a:r>
              <a:rPr lang="en-GB" sz="2000" dirty="0" err="1"/>
              <a:t>rade</a:t>
            </a:r>
            <a:r>
              <a:rPr lang="en-GB" sz="2000" dirty="0"/>
              <a:t> s </a:t>
            </a:r>
            <a:r>
              <a:rPr lang="en-GB" sz="2000" dirty="0" err="1"/>
              <a:t>darovitima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/>
              <a:t>Pružanje</a:t>
            </a:r>
            <a:r>
              <a:rPr lang="en-GB" sz="2000" dirty="0"/>
              <a:t> </a:t>
            </a:r>
            <a:r>
              <a:rPr lang="en-GB" sz="2000" dirty="0" err="1"/>
              <a:t>potpore</a:t>
            </a:r>
            <a:r>
              <a:rPr lang="en-GB" sz="2000" dirty="0"/>
              <a:t> </a:t>
            </a:r>
            <a:r>
              <a:rPr lang="en-GB" sz="2000" dirty="0" err="1"/>
              <a:t>roditeljima</a:t>
            </a:r>
            <a:r>
              <a:rPr lang="en-GB" sz="2000" dirty="0"/>
              <a:t> </a:t>
            </a:r>
            <a:r>
              <a:rPr lang="en-GB" sz="2000" dirty="0" err="1"/>
              <a:t>potencijalno</a:t>
            </a:r>
            <a:r>
              <a:rPr lang="en-GB" sz="2000" dirty="0"/>
              <a:t> </a:t>
            </a:r>
            <a:r>
              <a:rPr lang="en-GB" sz="2000" dirty="0" err="1"/>
              <a:t>darovite</a:t>
            </a:r>
            <a:r>
              <a:rPr lang="en-GB" sz="2000" dirty="0"/>
              <a:t> </a:t>
            </a:r>
            <a:r>
              <a:rPr lang="en-GB" sz="2000" dirty="0" err="1"/>
              <a:t>djece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mladih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/>
              <a:t>Poticanje</a:t>
            </a:r>
            <a:r>
              <a:rPr lang="en-GB" sz="2000" dirty="0"/>
              <a:t> </a:t>
            </a:r>
            <a:r>
              <a:rPr lang="en-GB" sz="2000" dirty="0" err="1"/>
              <a:t>izvrsnosti</a:t>
            </a:r>
            <a:r>
              <a:rPr lang="en-GB" sz="2000" dirty="0"/>
              <a:t> </a:t>
            </a:r>
            <a:r>
              <a:rPr lang="en-GB" sz="2000" dirty="0" err="1"/>
              <a:t>odgojno-obrazovnih</a:t>
            </a:r>
            <a:r>
              <a:rPr lang="en-GB" sz="2000" dirty="0"/>
              <a:t> </a:t>
            </a:r>
            <a:r>
              <a:rPr lang="en-GB" sz="2000" dirty="0" err="1"/>
              <a:t>institucija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</p:txBody>
      </p:sp>
      <p:sp>
        <p:nvSpPr>
          <p:cNvPr id="122" name="Google Shape;122;p3"/>
          <p:cNvSpPr/>
          <p:nvPr/>
        </p:nvSpPr>
        <p:spPr>
          <a:xfrm rot="10800000" flipH="1">
            <a:off x="6705598" y="3425580"/>
            <a:ext cx="2743201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705598" y="685799"/>
            <a:ext cx="2743201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 rot="10800000">
            <a:off x="9448799" y="3425580"/>
            <a:ext cx="2743201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 flipH="1">
            <a:off x="9448799" y="685800"/>
            <a:ext cx="2743201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 rot="-379690">
            <a:off x="7218875" y="2468778"/>
            <a:ext cx="4308200" cy="1610029"/>
          </a:xfrm>
          <a:prstGeom prst="cloud">
            <a:avLst/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Darovita djeca i mladi nositelji su novih ideja, razvoja i budućnosti.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 SDŽ radi s darovitima, njihovim roditeljima i nastavnicima danas, za bolje sutra svih nas.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5DF0A9-7222-8768-9E36-7649B58FC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22" y="191353"/>
            <a:ext cx="7772400" cy="49444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>
            <a:off x="0" y="31568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2500" b="1"/>
              <a:t/>
            </a:r>
            <a:br>
              <a:rPr lang="en-GB" sz="2500" b="1"/>
            </a:br>
            <a:r>
              <a:rPr lang="en-GB" sz="3600" b="1">
                <a:solidFill>
                  <a:srgbClr val="2F5496"/>
                </a:solidFill>
              </a:rPr>
              <a:t>Zašto pružati podršku potencijalno darovitoj djeci i mladima? </a:t>
            </a:r>
            <a:r>
              <a:rPr lang="en-GB" sz="2500"/>
              <a:t/>
            </a:r>
            <a:br>
              <a:rPr lang="en-GB" sz="2500"/>
            </a:br>
            <a:endParaRPr sz="2500"/>
          </a:p>
        </p:txBody>
      </p:sp>
      <p:sp>
        <p:nvSpPr>
          <p:cNvPr id="134" name="Google Shape;134;p4"/>
          <p:cNvSpPr/>
          <p:nvPr/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615458" y="3355848"/>
            <a:ext cx="6268770" cy="282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/>
              <a:t>darovita</a:t>
            </a:r>
            <a:r>
              <a:rPr lang="en-GB" sz="2000" dirty="0"/>
              <a:t> </a:t>
            </a:r>
            <a:r>
              <a:rPr lang="en-GB" sz="2000" dirty="0" err="1"/>
              <a:t>djeca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djeca</a:t>
            </a:r>
            <a:r>
              <a:rPr lang="en-GB" sz="2000" dirty="0"/>
              <a:t> s </a:t>
            </a:r>
            <a:r>
              <a:rPr lang="en-GB" sz="2000" dirty="0" err="1"/>
              <a:t>posebnim</a:t>
            </a:r>
            <a:r>
              <a:rPr lang="en-GB" sz="2000" dirty="0"/>
              <a:t> </a:t>
            </a:r>
            <a:r>
              <a:rPr lang="en-GB" sz="2000" dirty="0" err="1"/>
              <a:t>potrebama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/>
              <a:t>najčešće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prepušteni</a:t>
            </a:r>
            <a:r>
              <a:rPr lang="en-GB" sz="2000" dirty="0"/>
              <a:t> </a:t>
            </a:r>
            <a:r>
              <a:rPr lang="en-GB" sz="2000" dirty="0" err="1"/>
              <a:t>sami</a:t>
            </a:r>
            <a:r>
              <a:rPr lang="en-GB" sz="2000" dirty="0"/>
              <a:t> </a:t>
            </a:r>
            <a:r>
              <a:rPr lang="en-GB" sz="2000" dirty="0" err="1"/>
              <a:t>sebi</a:t>
            </a:r>
            <a:r>
              <a:rPr lang="en-GB" sz="2000" dirty="0"/>
              <a:t> </a:t>
            </a:r>
            <a:r>
              <a:rPr lang="en-GB" sz="2000" dirty="0" err="1"/>
              <a:t>jer</a:t>
            </a:r>
            <a:r>
              <a:rPr lang="en-GB" sz="2000" dirty="0"/>
              <a:t> u </a:t>
            </a:r>
            <a:r>
              <a:rPr lang="en-GB" sz="2000" dirty="0" err="1"/>
              <a:t>našem</a:t>
            </a:r>
            <a:r>
              <a:rPr lang="en-GB" sz="2000" dirty="0"/>
              <a:t> </a:t>
            </a:r>
            <a:r>
              <a:rPr lang="en-GB" sz="2000" dirty="0" err="1"/>
              <a:t>društvu</a:t>
            </a:r>
            <a:r>
              <a:rPr lang="en-GB" sz="2000" dirty="0"/>
              <a:t> </a:t>
            </a:r>
            <a:r>
              <a:rPr lang="en-GB" sz="2000" dirty="0" err="1"/>
              <a:t>prevladava</a:t>
            </a:r>
            <a:r>
              <a:rPr lang="en-GB" sz="2000" dirty="0"/>
              <a:t> </a:t>
            </a:r>
            <a:r>
              <a:rPr lang="en-GB" sz="2000" dirty="0" err="1"/>
              <a:t>ideja</a:t>
            </a:r>
            <a:r>
              <a:rPr lang="en-GB" sz="2000" dirty="0"/>
              <a:t> da </a:t>
            </a:r>
            <a:r>
              <a:rPr lang="en-GB" sz="2000" dirty="0" err="1"/>
              <a:t>će</a:t>
            </a:r>
            <a:r>
              <a:rPr lang="en-GB" sz="2000" dirty="0"/>
              <a:t> se „</a:t>
            </a:r>
            <a:r>
              <a:rPr lang="en-GB" sz="2000" dirty="0" err="1"/>
              <a:t>daroviti</a:t>
            </a:r>
            <a:r>
              <a:rPr lang="en-GB" sz="2000" dirty="0"/>
              <a:t> </a:t>
            </a:r>
            <a:r>
              <a:rPr lang="en-GB" sz="2000" dirty="0" err="1"/>
              <a:t>ionako</a:t>
            </a:r>
            <a:r>
              <a:rPr lang="en-GB" sz="2000" dirty="0"/>
              <a:t> </a:t>
            </a:r>
            <a:r>
              <a:rPr lang="en-GB" sz="2000" dirty="0" err="1"/>
              <a:t>sami</a:t>
            </a:r>
            <a:r>
              <a:rPr lang="en-GB" sz="2000" dirty="0"/>
              <a:t> </a:t>
            </a:r>
            <a:r>
              <a:rPr lang="en-GB" sz="2000" dirty="0" err="1"/>
              <a:t>snaći</a:t>
            </a:r>
            <a:r>
              <a:rPr lang="en-GB" sz="2000" dirty="0"/>
              <a:t>“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 err="1"/>
              <a:t>međutim</a:t>
            </a:r>
            <a:r>
              <a:rPr lang="en-GB" sz="2000" dirty="0"/>
              <a:t>, </a:t>
            </a:r>
            <a:r>
              <a:rPr lang="en-GB" sz="2000" b="1" dirty="0" err="1"/>
              <a:t>potrebna</a:t>
            </a:r>
            <a:r>
              <a:rPr lang="en-GB" sz="2000" b="1" dirty="0"/>
              <a:t> </a:t>
            </a:r>
            <a:r>
              <a:rPr lang="en-GB" sz="2000" b="1" dirty="0" err="1"/>
              <a:t>im</a:t>
            </a:r>
            <a:r>
              <a:rPr lang="en-GB" sz="2000" b="1" dirty="0"/>
              <a:t> je </a:t>
            </a:r>
            <a:r>
              <a:rPr lang="en-GB" sz="2000" b="1" dirty="0" err="1"/>
              <a:t>sustavna</a:t>
            </a:r>
            <a:r>
              <a:rPr lang="en-GB" sz="2000" b="1" dirty="0"/>
              <a:t> </a:t>
            </a:r>
            <a:r>
              <a:rPr lang="en-GB" sz="2000" b="1" dirty="0" err="1"/>
              <a:t>skrb</a:t>
            </a:r>
            <a:r>
              <a:rPr lang="en-GB" sz="2000" b="1" dirty="0"/>
              <a:t> da bi </a:t>
            </a:r>
            <a:r>
              <a:rPr lang="en-GB" sz="2000" b="1" dirty="0" err="1"/>
              <a:t>ostvarili</a:t>
            </a:r>
            <a:r>
              <a:rPr lang="en-GB" sz="2000" b="1" dirty="0"/>
              <a:t> </a:t>
            </a:r>
            <a:r>
              <a:rPr lang="en-GB" sz="2000" b="1" dirty="0" err="1"/>
              <a:t>svoje</a:t>
            </a:r>
            <a:r>
              <a:rPr lang="en-GB" sz="2000" b="1" dirty="0"/>
              <a:t> </a:t>
            </a:r>
            <a:r>
              <a:rPr lang="en-GB" sz="2000" b="1" dirty="0" err="1"/>
              <a:t>potencijale</a:t>
            </a: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  <p:pic>
        <p:nvPicPr>
          <p:cNvPr id="137" name="Google Shape;137;p4" descr="A child standing in front of a crow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145" r="6918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6511C3-D3EC-B8FF-ED19-DFF3B7374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97" y="6345467"/>
            <a:ext cx="7548608" cy="494443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/>
          <p:nvPr/>
        </p:nvSpPr>
        <p:spPr>
          <a:xfrm>
            <a:off x="4965430" y="629268"/>
            <a:ext cx="6586491" cy="12861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Identifikacija</a:t>
            </a:r>
            <a:r>
              <a:rPr lang="en-GB" sz="3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darovitih</a:t>
            </a:r>
            <a:r>
              <a:rPr lang="en-GB" sz="3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učenika</a:t>
            </a:r>
            <a:r>
              <a:rPr lang="en-GB" sz="3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STEM </a:t>
            </a:r>
            <a:r>
              <a:rPr lang="en-GB" sz="37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području</a:t>
            </a:r>
            <a:endParaRPr sz="3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 l="34342" r="2763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6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1D37CE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4" name="Google Shape;184;p6"/>
          <p:cNvGrpSpPr/>
          <p:nvPr/>
        </p:nvGrpSpPr>
        <p:grpSpPr>
          <a:xfrm>
            <a:off x="4966717" y="3508119"/>
            <a:ext cx="6583916" cy="1645979"/>
            <a:chOff x="1286" y="1069719"/>
            <a:chExt cx="6583916" cy="1645979"/>
          </a:xfrm>
        </p:grpSpPr>
        <p:sp>
          <p:nvSpPr>
            <p:cNvPr id="185" name="Google Shape;185;p6"/>
            <p:cNvSpPr/>
            <p:nvPr/>
          </p:nvSpPr>
          <p:spPr>
            <a:xfrm>
              <a:off x="1286" y="1069719"/>
              <a:ext cx="2743298" cy="1645979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49495" y="1117928"/>
              <a:ext cx="2646880" cy="1549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U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sklopu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projekta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 PAN RZC STEM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provodi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 se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aktivnost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identifikacije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darovitih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učenika</a:t>
              </a:r>
              <a:r>
                <a:rPr lang="en-GB" sz="16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 u STEM </a:t>
              </a:r>
              <a:r>
                <a:rPr lang="en-GB" sz="1600" dirty="0" err="1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području</a:t>
              </a:r>
              <a:endParaRPr dirty="0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985995" y="1552540"/>
              <a:ext cx="581579" cy="6803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2985995" y="1688608"/>
              <a:ext cx="407105" cy="408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3841904" y="1069719"/>
              <a:ext cx="2743298" cy="1645979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3890113" y="1117928"/>
              <a:ext cx="2646880" cy="1549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Nositelj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identifikacije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je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Centar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izvrsnosti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SDŽ, a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provodi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se u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suradnji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Nacionalnim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centrom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za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vanjsko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vrednovanje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obrazovanja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Prirodoslovno-matematičkim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fakuletom</a:t>
              </a:r>
              <a:r>
                <a:rPr lang="en-GB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</a:t>
              </a:r>
              <a:r>
                <a:rPr lang="en-GB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Splitu</a:t>
              </a:r>
              <a:endParaRPr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D7FAFD-7044-19C6-0FAB-361704699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226" y="6052656"/>
            <a:ext cx="7772400" cy="494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GB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Ciljevi</a:t>
            </a:r>
            <a:r>
              <a:rPr lang="en-GB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aktivnosti</a:t>
            </a:r>
            <a:endParaRPr b="1" dirty="0">
              <a:solidFill>
                <a:schemeClr val="accent1"/>
              </a:solidFill>
            </a:endParaRPr>
          </a:p>
        </p:txBody>
      </p:sp>
      <p:grpSp>
        <p:nvGrpSpPr>
          <p:cNvPr id="203" name="Google Shape;203;p7"/>
          <p:cNvGrpSpPr/>
          <p:nvPr/>
        </p:nvGrpSpPr>
        <p:grpSpPr>
          <a:xfrm>
            <a:off x="4776730" y="1428965"/>
            <a:ext cx="6589260" cy="4024800"/>
            <a:chOff x="0" y="609596"/>
            <a:chExt cx="6589260" cy="4024800"/>
          </a:xfrm>
        </p:grpSpPr>
        <p:sp>
          <p:nvSpPr>
            <p:cNvPr id="204" name="Google Shape;204;p7"/>
            <p:cNvSpPr/>
            <p:nvPr/>
          </p:nvSpPr>
          <p:spPr>
            <a:xfrm>
              <a:off x="0" y="609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88D9F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59399" y="668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Identifikacija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potencijalno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darovitih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učenika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STEM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području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kako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bi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se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osigurala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podrška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uključivanjem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aktivnosti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projektu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PAN RZC STEM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ili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matičnoj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školi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0" y="2013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59399" y="2072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Poticanje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škola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uspostavu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sustava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podrške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cjelovitom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razvoju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darovitih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učenika</a:t>
              </a: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0" y="3417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59399" y="3476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Standardizacija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testnih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materijala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za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identifikaciju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darovitih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učenika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u STEM </a:t>
              </a:r>
              <a:r>
                <a:rPr lang="en-GB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području</a:t>
              </a:r>
              <a:r>
                <a:rPr lang="en-GB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CF8546-BA8A-BE25-5E5D-BA8C0947F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30" y="6087323"/>
            <a:ext cx="7772400" cy="4944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8"/>
          <p:cNvGrpSpPr/>
          <p:nvPr/>
        </p:nvGrpSpPr>
        <p:grpSpPr>
          <a:xfrm flipH="1">
            <a:off x="10741136" y="-454724"/>
            <a:ext cx="2323655" cy="2323656"/>
            <a:chOff x="-872270" y="-454724"/>
            <a:chExt cx="2323655" cy="2323656"/>
          </a:xfrm>
        </p:grpSpPr>
        <p:sp>
          <p:nvSpPr>
            <p:cNvPr id="216" name="Google Shape;216;p8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avLst/>
              <a:gdLst/>
              <a:ahLst/>
              <a:cxnLst/>
              <a:rect l="l" t="t" r="r" b="b"/>
              <a:pathLst>
                <a:path w="1409491" h="1876653" extrusionOk="0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8"/>
          <p:cNvSpPr/>
          <p:nvPr/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GB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Provedba testiranja</a:t>
            </a:r>
            <a:endParaRPr b="1">
              <a:solidFill>
                <a:srgbClr val="00B050"/>
              </a:solidFill>
            </a:endParaRPr>
          </a:p>
        </p:txBody>
      </p:sp>
      <p:grpSp>
        <p:nvGrpSpPr>
          <p:cNvPr id="221" name="Google Shape;221;p8"/>
          <p:cNvGrpSpPr/>
          <p:nvPr/>
        </p:nvGrpSpPr>
        <p:grpSpPr>
          <a:xfrm>
            <a:off x="4776730" y="1428965"/>
            <a:ext cx="6589260" cy="4024800"/>
            <a:chOff x="0" y="609596"/>
            <a:chExt cx="6589260" cy="4024800"/>
          </a:xfrm>
        </p:grpSpPr>
        <p:sp>
          <p:nvSpPr>
            <p:cNvPr id="222" name="Google Shape;222;p8"/>
            <p:cNvSpPr/>
            <p:nvPr/>
          </p:nvSpPr>
          <p:spPr>
            <a:xfrm>
              <a:off x="0" y="609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C4E0B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59399" y="668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Testiranje se provodi u školama, u učionicama u kojima učenici i inače borave, u skladu s epidemiološkim mjerama.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0" y="2013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 txBox="1"/>
            <p:nvPr/>
          </p:nvSpPr>
          <p:spPr>
            <a:xfrm>
              <a:off x="59399" y="2072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Provode ga učitelji iz škole, a traje četiri školska sata. 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0" y="3417596"/>
              <a:ext cx="6589260" cy="12168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 txBox="1"/>
            <p:nvPr/>
          </p:nvSpPr>
          <p:spPr>
            <a:xfrm>
              <a:off x="59399" y="3476995"/>
              <a:ext cx="6470462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Roditelji/staratelji također sudjeluju u projektu popunjavanjem upitnika koje će Vam dijete donijeti iz škole.  </a:t>
              </a: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984BFC-E0BA-8DAD-7ED0-5C52AA3A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30" y="6087323"/>
            <a:ext cx="7772400" cy="4944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čega se sastoji testiranje?</a:t>
            </a:r>
            <a:endParaRPr sz="3600" b="1"/>
          </a:p>
        </p:txBody>
      </p:sp>
      <p:sp>
        <p:nvSpPr>
          <p:cNvPr id="234" name="Google Shape;234;p9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9"/>
          <p:cNvGrpSpPr/>
          <p:nvPr/>
        </p:nvGrpSpPr>
        <p:grpSpPr>
          <a:xfrm>
            <a:off x="643467" y="1782981"/>
            <a:ext cx="10905065" cy="4393981"/>
            <a:chOff x="0" y="0"/>
            <a:chExt cx="10905065" cy="4393981"/>
          </a:xfrm>
        </p:grpSpPr>
        <p:sp>
          <p:nvSpPr>
            <p:cNvPr id="239" name="Google Shape;239;p9"/>
            <p:cNvSpPr/>
            <p:nvPr/>
          </p:nvSpPr>
          <p:spPr>
            <a:xfrm>
              <a:off x="0" y="0"/>
              <a:ext cx="9269306" cy="1318194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 txBox="1"/>
            <p:nvPr/>
          </p:nvSpPr>
          <p:spPr>
            <a:xfrm>
              <a:off x="38609" y="38609"/>
              <a:ext cx="7846870" cy="1240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Učitelji: upitnik za učitelje i nominacijski upitnik</a:t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17879" y="1537893"/>
              <a:ext cx="9269306" cy="1318194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856488" y="1576502"/>
              <a:ext cx="7517381" cy="1240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Roditelji/staratelji: procjena karakteristika i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                ponašanja djeteta </a:t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1635759" y="3075787"/>
              <a:ext cx="9269306" cy="1318194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 txBox="1"/>
            <p:nvPr/>
          </p:nvSpPr>
          <p:spPr>
            <a:xfrm>
              <a:off x="1674368" y="3114396"/>
              <a:ext cx="7517381" cy="1240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Učenici: ispit znanja, sposobnosti i kreativnosti;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GB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samoprocjena i nominacijski upitnik  </a:t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8412479" y="999630"/>
              <a:ext cx="856826" cy="85682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8605265" y="999630"/>
              <a:ext cx="471254" cy="644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9230359" y="2528736"/>
              <a:ext cx="856826" cy="85682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E0E0">
                <a:alpha val="89803"/>
              </a:srgbClr>
            </a:solidFill>
            <a:ln w="12700" cap="flat" cmpd="sng">
              <a:solidFill>
                <a:srgbClr val="E0E0E0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9423145" y="2528736"/>
              <a:ext cx="471254" cy="644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0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10"/>
          <p:cNvGrpSpPr/>
          <p:nvPr/>
        </p:nvGrpSpPr>
        <p:grpSpPr>
          <a:xfrm>
            <a:off x="643467" y="1782981"/>
            <a:ext cx="10905066" cy="4393982"/>
            <a:chOff x="0" y="0"/>
            <a:chExt cx="10905066" cy="4393982"/>
          </a:xfrm>
        </p:grpSpPr>
        <p:sp>
          <p:nvSpPr>
            <p:cNvPr id="261" name="Google Shape;261;p10"/>
            <p:cNvSpPr/>
            <p:nvPr/>
          </p:nvSpPr>
          <p:spPr>
            <a:xfrm rot="5400000">
              <a:off x="5657852" y="-1292630"/>
              <a:ext cx="3515185" cy="697924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3925824" y="610995"/>
              <a:ext cx="6807645" cy="3171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ovom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testiranju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ne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koriste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klasični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zadatci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nego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zadatci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koji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ispituju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kreativnost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razumijevanje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rezoniranje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rješavanje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problema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Stoga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rezultati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ponekad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iznenade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same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nastavnike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roditelje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učenike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Također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kako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bismo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izradili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standardizirani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test,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važno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je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sudjelovanje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učenika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različito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razvijenih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sklonosti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b="0" i="1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sposobnosti</a:t>
              </a:r>
              <a:r>
                <a:rPr lang="en-GB" sz="24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dirty="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0" y="0"/>
              <a:ext cx="3925823" cy="439398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191643" y="191643"/>
              <a:ext cx="3542537" cy="40106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en-GB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Zašto je važno sudjelovanje svih učenika?</a:t>
              </a: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3CFC61-B87B-543A-3CDF-83698FA39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029" y="359746"/>
            <a:ext cx="7772400" cy="494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606</Words>
  <Application>Microsoft Office PowerPoint</Application>
  <PresentationFormat>Široki zaslon</PresentationFormat>
  <Paragraphs>66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 Neue</vt:lpstr>
      <vt:lpstr>Office Theme</vt:lpstr>
      <vt:lpstr>,,Ne možeš očekivati drugačiji rezultat   ako stvari radiš uvijek na isti način” </vt:lpstr>
      <vt:lpstr>PowerPointova prezentacija</vt:lpstr>
      <vt:lpstr>PowerPointova prezentacija</vt:lpstr>
      <vt:lpstr> Zašto pružati podršku potencijalno darovitoj djeci i mladima?  </vt:lpstr>
      <vt:lpstr>PowerPointova prezentacija</vt:lpstr>
      <vt:lpstr>Ciljevi aktivnosti</vt:lpstr>
      <vt:lpstr>Provedba testiranja</vt:lpstr>
      <vt:lpstr>Od čega se sastoji testiranje?</vt:lpstr>
      <vt:lpstr>PowerPointova prezentacija</vt:lpstr>
      <vt:lpstr>Ovakvi projekti korisni su svima uključenima…</vt:lpstr>
      <vt:lpstr>Pozivamo vas…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,,Ne možeš očekivati drugačiji rezultat   ako stvari radiš uvijek na isti način”</dc:title>
  <dc:creator>Božo Majić</dc:creator>
  <cp:lastModifiedBy>Zvončica</cp:lastModifiedBy>
  <cp:revision>5</cp:revision>
  <dcterms:created xsi:type="dcterms:W3CDTF">2020-11-11T11:05:19Z</dcterms:created>
  <dcterms:modified xsi:type="dcterms:W3CDTF">2022-11-30T11:42:51Z</dcterms:modified>
</cp:coreProperties>
</file>